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Lst>
  <p:sldSz cy="10287000" cx="18288000"/>
  <p:notesSz cx="6858000" cy="9144000"/>
  <p:embeddedFontLst>
    <p:embeddedFont>
      <p:font typeface="Teko"/>
      <p:bold r:id="rId14"/>
    </p:embeddedFont>
    <p:embeddedFont>
      <p:font typeface="Montserrat"/>
      <p:bold r:id="rId15"/>
      <p:boldItalic r:id="rId16"/>
    </p:embeddedFont>
    <p:embeddedFont>
      <p:font typeface="Teko Medium"/>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934D0E-A93E-46A7-AFE5-8D4DCD5F0212}">
  <a:tblStyle styleId="{E8934D0E-A93E-46A7-AFE5-8D4DCD5F021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font" Target="fonts/Montserrat-bold.fntdata"/><Relationship Id="rId14" Type="http://schemas.openxmlformats.org/officeDocument/2006/relationships/font" Target="fonts/Teko-bold.fntdata"/><Relationship Id="rId17" Type="http://schemas.openxmlformats.org/officeDocument/2006/relationships/font" Target="fonts/TekoMedium-regular.fntdata"/><Relationship Id="rId16"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18" Type="http://schemas.openxmlformats.org/officeDocument/2006/relationships/font" Target="fonts/TekoMedium-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42e9ca29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342e9ca29f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jp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7811" l="0" r="0" t="7812"/>
          <a:stretch/>
        </p:blipFill>
        <p:spPr>
          <a:xfrm>
            <a:off x="0" y="0"/>
            <a:ext cx="18288001" cy="10286999"/>
          </a:xfrm>
          <a:prstGeom prst="rect">
            <a:avLst/>
          </a:prstGeom>
          <a:noFill/>
          <a:ln>
            <a:noFill/>
          </a:ln>
        </p:spPr>
      </p:pic>
      <p:grpSp>
        <p:nvGrpSpPr>
          <p:cNvPr id="85" name="Google Shape;85;p13"/>
          <p:cNvGrpSpPr/>
          <p:nvPr/>
        </p:nvGrpSpPr>
        <p:grpSpPr>
          <a:xfrm>
            <a:off x="14866004" y="6140576"/>
            <a:ext cx="10980410" cy="11029628"/>
            <a:chOff x="1813" y="0"/>
            <a:chExt cx="809173" cy="812800"/>
          </a:xfrm>
        </p:grpSpPr>
        <p:sp>
          <p:nvSpPr>
            <p:cNvPr id="86" name="Google Shape;86;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 name="Google Shape;88;p13"/>
          <p:cNvGrpSpPr/>
          <p:nvPr/>
        </p:nvGrpSpPr>
        <p:grpSpPr>
          <a:xfrm>
            <a:off x="4084900" y="2814600"/>
            <a:ext cx="9677064" cy="4580990"/>
            <a:chOff x="-1057145" y="-323792"/>
            <a:chExt cx="12336900" cy="6107987"/>
          </a:xfrm>
        </p:grpSpPr>
        <p:sp>
          <p:nvSpPr>
            <p:cNvPr id="89" name="Google Shape;89;p13"/>
            <p:cNvSpPr txBox="1"/>
            <p:nvPr/>
          </p:nvSpPr>
          <p:spPr>
            <a:xfrm>
              <a:off x="-1057145" y="-323792"/>
              <a:ext cx="12336900" cy="3099000"/>
            </a:xfrm>
            <a:prstGeom prst="rect">
              <a:avLst/>
            </a:prstGeom>
            <a:noFill/>
            <a:ln>
              <a:noFill/>
            </a:ln>
            <a:effectLst>
              <a:outerShdw blurRad="828675" rotWithShape="0" algn="bl" dir="1020000" dist="952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5100">
                  <a:solidFill>
                    <a:schemeClr val="lt1"/>
                  </a:solidFill>
                  <a:latin typeface="Teko Medium"/>
                  <a:ea typeface="Teko Medium"/>
                  <a:cs typeface="Teko Medium"/>
                  <a:sym typeface="Teko Medium"/>
                </a:rPr>
                <a:t>USA SASE</a:t>
              </a:r>
              <a:r>
                <a:rPr lang="en-US" sz="14200">
                  <a:solidFill>
                    <a:schemeClr val="lt1"/>
                  </a:solidFill>
                  <a:latin typeface="Teko Medium"/>
                  <a:ea typeface="Teko Medium"/>
                  <a:cs typeface="Teko Medium"/>
                  <a:sym typeface="Teko Medium"/>
                </a:rPr>
                <a:t> </a:t>
              </a:r>
              <a:endParaRPr sz="3100"/>
            </a:p>
          </p:txBody>
        </p:sp>
        <p:sp>
          <p:nvSpPr>
            <p:cNvPr id="90" name="Google Shape;90;p13"/>
            <p:cNvSpPr txBox="1"/>
            <p:nvPr/>
          </p:nvSpPr>
          <p:spPr>
            <a:xfrm>
              <a:off x="-331559" y="2133795"/>
              <a:ext cx="11137500" cy="3650400"/>
            </a:xfrm>
            <a:prstGeom prst="rect">
              <a:avLst/>
            </a:prstGeom>
            <a:noFill/>
            <a:ln>
              <a:noFill/>
            </a:ln>
            <a:effectLst>
              <a:outerShdw blurRad="828675" rotWithShape="0" algn="bl" dir="1200000" dist="19050">
                <a:srgbClr val="6CE5E8">
                  <a:alpha val="95000"/>
                </a:srgbClr>
              </a:outerShdw>
            </a:effectLst>
          </p:spPr>
          <p:txBody>
            <a:bodyPr anchorCtr="0" anchor="t" bIns="0" lIns="0" spcFirstLastPara="1" rIns="0" wrap="square" tIns="0">
              <a:spAutoFit/>
            </a:bodyPr>
            <a:lstStyle/>
            <a:p>
              <a:pPr indent="0" lvl="0" marL="0" marR="0" rtl="0" algn="ctr">
                <a:lnSpc>
                  <a:spcPct val="120004"/>
                </a:lnSpc>
                <a:spcBef>
                  <a:spcPts val="0"/>
                </a:spcBef>
                <a:spcAft>
                  <a:spcPts val="0"/>
                </a:spcAft>
                <a:buNone/>
              </a:pPr>
              <a:r>
                <a:rPr lang="en-US" sz="17786">
                  <a:solidFill>
                    <a:schemeClr val="lt1"/>
                  </a:solidFill>
                  <a:latin typeface="Teko Medium"/>
                  <a:ea typeface="Teko Medium"/>
                  <a:cs typeface="Teko Medium"/>
                  <a:sym typeface="Teko Medium"/>
                </a:rPr>
                <a:t>HACKATHON</a:t>
              </a:r>
              <a:endParaRPr sz="2300"/>
            </a:p>
          </p:txBody>
        </p:sp>
      </p:grpSp>
      <p:grpSp>
        <p:nvGrpSpPr>
          <p:cNvPr id="91" name="Google Shape;91;p13"/>
          <p:cNvGrpSpPr/>
          <p:nvPr/>
        </p:nvGrpSpPr>
        <p:grpSpPr>
          <a:xfrm>
            <a:off x="-1173901" y="-1098156"/>
            <a:ext cx="3452997" cy="3468475"/>
            <a:chOff x="1813" y="0"/>
            <a:chExt cx="809173" cy="812800"/>
          </a:xfrm>
        </p:grpSpPr>
        <p:sp>
          <p:nvSpPr>
            <p:cNvPr id="92" name="Google Shape;92;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94" name="Google Shape;94;p13"/>
          <p:cNvCxnSpPr/>
          <p:nvPr/>
        </p:nvCxnSpPr>
        <p:spPr>
          <a:xfrm>
            <a:off x="-2693521" y="4895777"/>
            <a:ext cx="6492240" cy="0"/>
          </a:xfrm>
          <a:prstGeom prst="straightConnector1">
            <a:avLst/>
          </a:prstGeom>
          <a:noFill/>
          <a:ln cap="flat" cmpd="sng" w="57150">
            <a:solidFill>
              <a:srgbClr val="41B8D5"/>
            </a:solidFill>
            <a:prstDash val="solid"/>
            <a:round/>
            <a:headEnd len="sm" w="sm" type="none"/>
            <a:tailEnd len="sm" w="sm" type="none"/>
          </a:ln>
        </p:spPr>
      </p:cxnSp>
      <p:cxnSp>
        <p:nvCxnSpPr>
          <p:cNvPr id="95" name="Google Shape;95;p13"/>
          <p:cNvCxnSpPr/>
          <p:nvPr/>
        </p:nvCxnSpPr>
        <p:spPr>
          <a:xfrm>
            <a:off x="14535836" y="4924352"/>
            <a:ext cx="6492240" cy="0"/>
          </a:xfrm>
          <a:prstGeom prst="straightConnector1">
            <a:avLst/>
          </a:prstGeom>
          <a:noFill/>
          <a:ln cap="flat" cmpd="sng" w="57150">
            <a:solidFill>
              <a:srgbClr val="41B8D5"/>
            </a:solidFill>
            <a:prstDash val="solid"/>
            <a:round/>
            <a:headEnd len="sm" w="sm" type="none"/>
            <a:tailEnd len="sm" w="sm" type="none"/>
          </a:ln>
        </p:spPr>
      </p:cxnSp>
      <p:grpSp>
        <p:nvGrpSpPr>
          <p:cNvPr id="96" name="Google Shape;96;p13"/>
          <p:cNvGrpSpPr/>
          <p:nvPr/>
        </p:nvGrpSpPr>
        <p:grpSpPr>
          <a:xfrm>
            <a:off x="8142905" y="7395594"/>
            <a:ext cx="395362" cy="397134"/>
            <a:chOff x="1813" y="0"/>
            <a:chExt cx="809173" cy="812800"/>
          </a:xfrm>
        </p:grpSpPr>
        <p:sp>
          <p:nvSpPr>
            <p:cNvPr id="97" name="Google Shape;97;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9" name="Google Shape;99;p13"/>
          <p:cNvSpPr txBox="1"/>
          <p:nvPr/>
        </p:nvSpPr>
        <p:spPr>
          <a:xfrm>
            <a:off x="5737175" y="8194650"/>
            <a:ext cx="7081800" cy="2154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t/>
            </a:r>
            <a:endParaRPr b="1"/>
          </a:p>
        </p:txBody>
      </p:sp>
      <p:grpSp>
        <p:nvGrpSpPr>
          <p:cNvPr id="100" name="Google Shape;100;p13"/>
          <p:cNvGrpSpPr/>
          <p:nvPr/>
        </p:nvGrpSpPr>
        <p:grpSpPr>
          <a:xfrm>
            <a:off x="8946315" y="7395594"/>
            <a:ext cx="395362" cy="397134"/>
            <a:chOff x="1813" y="0"/>
            <a:chExt cx="809173" cy="812800"/>
          </a:xfrm>
        </p:grpSpPr>
        <p:sp>
          <p:nvSpPr>
            <p:cNvPr id="101" name="Google Shape;101;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 name="Google Shape;103;p13"/>
          <p:cNvGrpSpPr/>
          <p:nvPr/>
        </p:nvGrpSpPr>
        <p:grpSpPr>
          <a:xfrm>
            <a:off x="9749725" y="7395594"/>
            <a:ext cx="395362" cy="397134"/>
            <a:chOff x="1813" y="0"/>
            <a:chExt cx="809173" cy="812800"/>
          </a:xfrm>
        </p:grpSpPr>
        <p:sp>
          <p:nvSpPr>
            <p:cNvPr id="104" name="Google Shape;104;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4"/>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sp>
        <p:nvSpPr>
          <p:cNvPr id="111" name="Google Shape;111;p14"/>
          <p:cNvSpPr txBox="1"/>
          <p:nvPr/>
        </p:nvSpPr>
        <p:spPr>
          <a:xfrm>
            <a:off x="1757575" y="308225"/>
            <a:ext cx="12290700" cy="1847100"/>
          </a:xfrm>
          <a:prstGeom prst="rect">
            <a:avLst/>
          </a:prstGeom>
          <a:noFill/>
          <a:ln>
            <a:noFill/>
          </a:ln>
          <a:effectLst>
            <a:outerShdw blurRad="828675" rotWithShape="0" algn="bl" dir="900000" dist="19050">
              <a:srgbClr val="6CE5E8">
                <a:alpha val="95000"/>
              </a:srgbClr>
            </a:outerShdw>
          </a:effectLst>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2000">
                <a:solidFill>
                  <a:schemeClr val="lt1"/>
                </a:solidFill>
                <a:latin typeface="Teko Medium"/>
                <a:ea typeface="Teko Medium"/>
                <a:cs typeface="Teko Medium"/>
                <a:sym typeface="Teko Medium"/>
              </a:rPr>
              <a:t>USA SASE HACKATHON </a:t>
            </a:r>
            <a:endParaRPr/>
          </a:p>
        </p:txBody>
      </p:sp>
      <p:sp>
        <p:nvSpPr>
          <p:cNvPr id="112" name="Google Shape;112;p14"/>
          <p:cNvSpPr txBox="1"/>
          <p:nvPr/>
        </p:nvSpPr>
        <p:spPr>
          <a:xfrm>
            <a:off x="2559000" y="2174575"/>
            <a:ext cx="10455600" cy="15546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b="1" lang="en-US" sz="5500">
                <a:solidFill>
                  <a:srgbClr val="60B3DD"/>
                </a:solidFill>
                <a:latin typeface="Montserrat"/>
                <a:ea typeface="Montserrat"/>
                <a:cs typeface="Montserrat"/>
                <a:sym typeface="Montserrat"/>
              </a:rPr>
              <a:t>WHAT IS A HACKATHON?</a:t>
            </a:r>
            <a:endParaRPr sz="3700"/>
          </a:p>
          <a:p>
            <a:pPr indent="0" lvl="0" marL="0" marR="0" rtl="0" algn="l">
              <a:lnSpc>
                <a:spcPct val="130000"/>
              </a:lnSpc>
              <a:spcBef>
                <a:spcPts val="0"/>
              </a:spcBef>
              <a:spcAft>
                <a:spcPts val="0"/>
              </a:spcAft>
              <a:buNone/>
            </a:pPr>
            <a:r>
              <a:t/>
            </a:r>
            <a:endParaRPr sz="3500">
              <a:solidFill>
                <a:srgbClr val="FFFFFF"/>
              </a:solidFill>
              <a:latin typeface="Montserrat"/>
              <a:ea typeface="Montserrat"/>
              <a:cs typeface="Montserrat"/>
              <a:sym typeface="Montserrat"/>
            </a:endParaRPr>
          </a:p>
        </p:txBody>
      </p:sp>
      <p:sp>
        <p:nvSpPr>
          <p:cNvPr id="113" name="Google Shape;113;p14"/>
          <p:cNvSpPr txBox="1"/>
          <p:nvPr/>
        </p:nvSpPr>
        <p:spPr>
          <a:xfrm>
            <a:off x="580375" y="3197825"/>
            <a:ext cx="13319400" cy="3077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499">
                <a:solidFill>
                  <a:srgbClr val="FFFFFF"/>
                </a:solidFill>
                <a:latin typeface="Montserrat"/>
                <a:ea typeface="Montserrat"/>
                <a:cs typeface="Montserrat"/>
                <a:sym typeface="Montserrat"/>
              </a:rPr>
              <a:t>Hackathons is a social event where teams or individuals </a:t>
            </a:r>
            <a:r>
              <a:rPr b="1" lang="en-US" sz="2499">
                <a:solidFill>
                  <a:srgbClr val="FFFFFF"/>
                </a:solidFill>
                <a:latin typeface="Montserrat"/>
                <a:ea typeface="Montserrat"/>
                <a:cs typeface="Montserrat"/>
                <a:sym typeface="Montserrat"/>
              </a:rPr>
              <a:t>design a project as programmers within a specified time frame to solve the given prompt’s problem in a competition which concludes into giving to a panel. Our Hackathon is also geared to also present other prompts for other majors to solve which will include the same benefits so anyone regardless of major or year can participate!</a:t>
            </a:r>
            <a:endParaRPr b="1"/>
          </a:p>
        </p:txBody>
      </p:sp>
      <p:sp>
        <p:nvSpPr>
          <p:cNvPr id="114" name="Google Shape;114;p14"/>
          <p:cNvSpPr txBox="1"/>
          <p:nvPr/>
        </p:nvSpPr>
        <p:spPr>
          <a:xfrm>
            <a:off x="2559050" y="6422225"/>
            <a:ext cx="10455600" cy="15546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b="1" lang="en-US" sz="5500">
                <a:solidFill>
                  <a:srgbClr val="60B3DD"/>
                </a:solidFill>
                <a:latin typeface="Montserrat"/>
                <a:ea typeface="Montserrat"/>
                <a:cs typeface="Montserrat"/>
                <a:sym typeface="Montserrat"/>
              </a:rPr>
              <a:t>WHAT DO  YOU BENEFIT?</a:t>
            </a:r>
            <a:endParaRPr sz="3700"/>
          </a:p>
          <a:p>
            <a:pPr indent="0" lvl="0" marL="0" marR="0" rtl="0" algn="l">
              <a:lnSpc>
                <a:spcPct val="130000"/>
              </a:lnSpc>
              <a:spcBef>
                <a:spcPts val="0"/>
              </a:spcBef>
              <a:spcAft>
                <a:spcPts val="0"/>
              </a:spcAft>
              <a:buNone/>
            </a:pPr>
            <a:r>
              <a:t/>
            </a:r>
            <a:endParaRPr sz="3500">
              <a:solidFill>
                <a:srgbClr val="FFFFFF"/>
              </a:solidFill>
              <a:latin typeface="Montserrat"/>
              <a:ea typeface="Montserrat"/>
              <a:cs typeface="Montserrat"/>
              <a:sym typeface="Montserrat"/>
            </a:endParaRPr>
          </a:p>
        </p:txBody>
      </p:sp>
      <p:sp>
        <p:nvSpPr>
          <p:cNvPr id="115" name="Google Shape;115;p14"/>
          <p:cNvSpPr txBox="1"/>
          <p:nvPr/>
        </p:nvSpPr>
        <p:spPr>
          <a:xfrm>
            <a:off x="819825" y="7305625"/>
            <a:ext cx="13467900" cy="2711100"/>
          </a:xfrm>
          <a:prstGeom prst="rect">
            <a:avLst/>
          </a:prstGeom>
          <a:noFill/>
          <a:ln>
            <a:noFill/>
          </a:ln>
        </p:spPr>
        <p:txBody>
          <a:bodyPr anchorCtr="0" anchor="t" bIns="0" lIns="0" spcFirstLastPara="1" rIns="0" wrap="square" tIns="0">
            <a:spAutoFit/>
          </a:bodyPr>
          <a:lstStyle/>
          <a:p>
            <a:pPr indent="-399986" lvl="0" marL="457200" marR="0" rtl="0" algn="ctr">
              <a:lnSpc>
                <a:spcPct val="140000"/>
              </a:lnSpc>
              <a:spcBef>
                <a:spcPts val="0"/>
              </a:spcBef>
              <a:spcAft>
                <a:spcPts val="0"/>
              </a:spcAft>
              <a:buClr>
                <a:srgbClr val="FFFFFF"/>
              </a:buClr>
              <a:buSzPts val="2699"/>
              <a:buFont typeface="Montserrat"/>
              <a:buChar char="●"/>
            </a:pPr>
            <a:r>
              <a:rPr b="1" lang="en-US" sz="2699">
                <a:solidFill>
                  <a:srgbClr val="FFFFFF"/>
                </a:solidFill>
                <a:latin typeface="Montserrat"/>
                <a:ea typeface="Montserrat"/>
                <a:cs typeface="Montserrat"/>
                <a:sym typeface="Montserrat"/>
              </a:rPr>
              <a:t>Cash pool is $500 ($250 per prompt) </a:t>
            </a:r>
            <a:endParaRPr b="1" sz="2699">
              <a:solidFill>
                <a:srgbClr val="FFFFFF"/>
              </a:solidFill>
              <a:latin typeface="Montserrat"/>
              <a:ea typeface="Montserrat"/>
              <a:cs typeface="Montserrat"/>
              <a:sym typeface="Montserrat"/>
            </a:endParaRPr>
          </a:p>
          <a:p>
            <a:pPr indent="-399986" lvl="0" marL="457200" marR="0" rtl="0" algn="ctr">
              <a:lnSpc>
                <a:spcPct val="140000"/>
              </a:lnSpc>
              <a:spcBef>
                <a:spcPts val="0"/>
              </a:spcBef>
              <a:spcAft>
                <a:spcPts val="0"/>
              </a:spcAft>
              <a:buClr>
                <a:srgbClr val="FFFFFF"/>
              </a:buClr>
              <a:buSzPts val="2699"/>
              <a:buFont typeface="Montserrat"/>
              <a:buChar char="●"/>
            </a:pPr>
            <a:r>
              <a:rPr b="1" lang="en-US" sz="2699">
                <a:solidFill>
                  <a:srgbClr val="FFFFFF"/>
                </a:solidFill>
                <a:latin typeface="Montserrat"/>
                <a:ea typeface="Montserrat"/>
                <a:cs typeface="Montserrat"/>
                <a:sym typeface="Montserrat"/>
              </a:rPr>
              <a:t>Helps build onto your resume and technical background (Free project)</a:t>
            </a:r>
            <a:endParaRPr b="1" sz="2699">
              <a:solidFill>
                <a:srgbClr val="FFFFFF"/>
              </a:solidFill>
              <a:latin typeface="Montserrat"/>
              <a:ea typeface="Montserrat"/>
              <a:cs typeface="Montserrat"/>
              <a:sym typeface="Montserrat"/>
            </a:endParaRPr>
          </a:p>
          <a:p>
            <a:pPr indent="-399986" lvl="0" marL="457200" marR="0" rtl="0" algn="ctr">
              <a:lnSpc>
                <a:spcPct val="140000"/>
              </a:lnSpc>
              <a:spcBef>
                <a:spcPts val="0"/>
              </a:spcBef>
              <a:spcAft>
                <a:spcPts val="0"/>
              </a:spcAft>
              <a:buClr>
                <a:srgbClr val="FFFFFF"/>
              </a:buClr>
              <a:buSzPts val="2699"/>
              <a:buFont typeface="Montserrat"/>
              <a:buChar char="●"/>
            </a:pPr>
            <a:r>
              <a:rPr b="1" lang="en-US" sz="2699">
                <a:solidFill>
                  <a:srgbClr val="FFFFFF"/>
                </a:solidFill>
                <a:latin typeface="Montserrat"/>
                <a:ea typeface="Montserrat"/>
                <a:cs typeface="Montserrat"/>
                <a:sym typeface="Montserrat"/>
              </a:rPr>
              <a:t>Provides opportunities for networking, collaboration, and getting noticed by internships from Hackathon portfolio </a:t>
            </a:r>
            <a:endParaRPr b="1" sz="2699">
              <a:solidFill>
                <a:srgbClr val="FFFFFF"/>
              </a:solidFill>
              <a:latin typeface="Montserrat"/>
              <a:ea typeface="Montserrat"/>
              <a:cs typeface="Montserrat"/>
              <a:sym typeface="Montserrat"/>
            </a:endParaRPr>
          </a:p>
          <a:p>
            <a:pPr indent="0" lvl="0" marL="457200" marR="0" rtl="0" algn="l">
              <a:lnSpc>
                <a:spcPct val="140000"/>
              </a:lnSpc>
              <a:spcBef>
                <a:spcPts val="0"/>
              </a:spcBef>
              <a:spcAft>
                <a:spcPts val="0"/>
              </a:spcAft>
              <a:buNone/>
            </a:pPr>
            <a:r>
              <a:t/>
            </a:r>
            <a:endParaRPr b="1" sz="2499">
              <a:solidFill>
                <a:srgbClr val="FFFFFF"/>
              </a:solidFill>
              <a:latin typeface="Montserrat"/>
              <a:ea typeface="Montserrat"/>
              <a:cs typeface="Montserrat"/>
              <a:sym typeface="Montserrat"/>
            </a:endParaRPr>
          </a:p>
        </p:txBody>
      </p:sp>
      <p:pic>
        <p:nvPicPr>
          <p:cNvPr id="116" name="Google Shape;116;p14"/>
          <p:cNvPicPr preferRelativeResize="0"/>
          <p:nvPr/>
        </p:nvPicPr>
        <p:blipFill>
          <a:blip r:embed="rId4">
            <a:alphaModFix/>
          </a:blip>
          <a:stretch>
            <a:fillRect/>
          </a:stretch>
        </p:blipFill>
        <p:spPr>
          <a:xfrm>
            <a:off x="14149850" y="2635275"/>
            <a:ext cx="3870551" cy="5306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5"/>
          <p:cNvPicPr preferRelativeResize="0"/>
          <p:nvPr/>
        </p:nvPicPr>
        <p:blipFill rotWithShape="1">
          <a:blip r:embed="rId3">
            <a:alphaModFix/>
          </a:blip>
          <a:srcRect b="7824" l="0" r="0" t="7825"/>
          <a:stretch/>
        </p:blipFill>
        <p:spPr>
          <a:xfrm>
            <a:off x="0" y="0"/>
            <a:ext cx="18288001" cy="10286999"/>
          </a:xfrm>
          <a:prstGeom prst="rect">
            <a:avLst/>
          </a:prstGeom>
          <a:noFill/>
          <a:ln>
            <a:noFill/>
          </a:ln>
        </p:spPr>
      </p:pic>
      <p:graphicFrame>
        <p:nvGraphicFramePr>
          <p:cNvPr id="122" name="Google Shape;122;p15"/>
          <p:cNvGraphicFramePr/>
          <p:nvPr/>
        </p:nvGraphicFramePr>
        <p:xfrm>
          <a:off x="983855" y="3255808"/>
          <a:ext cx="3000000" cy="3000000"/>
        </p:xfrm>
        <a:graphic>
          <a:graphicData uri="http://schemas.openxmlformats.org/drawingml/2006/table">
            <a:tbl>
              <a:tblPr>
                <a:noFill/>
                <a:tableStyleId>{E8934D0E-A93E-46A7-AFE5-8D4DCD5F0212}</a:tableStyleId>
              </a:tblPr>
              <a:tblGrid>
                <a:gridCol w="5425150"/>
                <a:gridCol w="5425150"/>
                <a:gridCol w="5425150"/>
              </a:tblGrid>
              <a:tr h="3001250">
                <a:tc>
                  <a:txBody>
                    <a:bodyPr/>
                    <a:lstStyle/>
                    <a:p>
                      <a:pPr indent="0" lvl="0" marL="0" marR="0" rtl="0" algn="ctr">
                        <a:lnSpc>
                          <a:spcPct val="140013"/>
                        </a:lnSpc>
                        <a:spcBef>
                          <a:spcPts val="0"/>
                        </a:spcBef>
                        <a:spcAft>
                          <a:spcPts val="0"/>
                        </a:spcAft>
                        <a:buNone/>
                      </a:pPr>
                      <a:r>
                        <a:rPr b="1" lang="en-US" sz="2999">
                          <a:solidFill>
                            <a:srgbClr val="6CE5E8"/>
                          </a:solidFill>
                          <a:latin typeface="Teko"/>
                          <a:ea typeface="Teko"/>
                          <a:cs typeface="Teko"/>
                          <a:sym typeface="Teko"/>
                        </a:rPr>
                        <a:t>TIME FRAME</a:t>
                      </a:r>
                      <a:endParaRPr sz="1100" u="none" cap="none" strike="noStrike"/>
                    </a:p>
                    <a:p>
                      <a:pPr indent="0" lvl="0" marL="0" marR="0" rtl="0" algn="ctr">
                        <a:lnSpc>
                          <a:spcPct val="140000"/>
                        </a:lnSpc>
                        <a:spcBef>
                          <a:spcPts val="0"/>
                        </a:spcBef>
                        <a:spcAft>
                          <a:spcPts val="0"/>
                        </a:spcAft>
                        <a:buNone/>
                      </a:pPr>
                      <a:r>
                        <a:rPr b="1" lang="en-US" sz="2100">
                          <a:solidFill>
                            <a:schemeClr val="lt1"/>
                          </a:solidFill>
                          <a:latin typeface="Montserrat"/>
                          <a:ea typeface="Montserrat"/>
                          <a:cs typeface="Montserrat"/>
                          <a:sym typeface="Montserrat"/>
                        </a:rPr>
                        <a:t>Since the hackathon is completed as an event in one session. Check-in will begin from 10:00 am and the Hackathon will conclude at 4:00 pm.</a:t>
                      </a:r>
                      <a:endParaRPr b="1">
                        <a:solidFill>
                          <a:schemeClr val="lt1"/>
                        </a:solidFill>
                      </a:endParaRPr>
                    </a:p>
                  </a:txBody>
                  <a:tcPr marT="190500" marB="190500" marR="190500" marL="190500"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lnSpc>
                          <a:spcPct val="140013"/>
                        </a:lnSpc>
                        <a:spcBef>
                          <a:spcPts val="0"/>
                        </a:spcBef>
                        <a:spcAft>
                          <a:spcPts val="0"/>
                        </a:spcAft>
                        <a:buNone/>
                      </a:pPr>
                      <a:r>
                        <a:rPr b="1" lang="en-US" sz="2999">
                          <a:solidFill>
                            <a:srgbClr val="6CE5E8"/>
                          </a:solidFill>
                          <a:latin typeface="Teko"/>
                          <a:ea typeface="Teko"/>
                          <a:cs typeface="Teko"/>
                          <a:sym typeface="Teko"/>
                        </a:rPr>
                        <a:t>FOOD</a:t>
                      </a:r>
                      <a:endParaRPr sz="1100" u="none" cap="none" strike="noStrike"/>
                    </a:p>
                    <a:p>
                      <a:pPr indent="0" lvl="0" marL="0" marR="0" rtl="0" algn="ctr">
                        <a:lnSpc>
                          <a:spcPct val="140000"/>
                        </a:lnSpc>
                        <a:spcBef>
                          <a:spcPts val="0"/>
                        </a:spcBef>
                        <a:spcAft>
                          <a:spcPts val="0"/>
                        </a:spcAft>
                        <a:buNone/>
                      </a:pPr>
                      <a:r>
                        <a:rPr b="1" lang="en-US" sz="2100">
                          <a:solidFill>
                            <a:schemeClr val="lt1"/>
                          </a:solidFill>
                          <a:latin typeface="Montserrat"/>
                          <a:ea typeface="Montserrat"/>
                          <a:cs typeface="Montserrat"/>
                          <a:sym typeface="Montserrat"/>
                        </a:rPr>
                        <a:t>Free food and drinks will be provided throughout the Hackathon as a food bar.</a:t>
                      </a:r>
                      <a:endParaRPr b="1">
                        <a:solidFill>
                          <a:schemeClr val="lt1"/>
                        </a:solidFill>
                      </a:endParaRPr>
                    </a:p>
                  </a:txBody>
                  <a:tcPr marT="190500" marB="190500" marR="190500" marL="190500" anchor="ctr">
                    <a:lnL cap="flat" cmpd="sng" w="38100">
                      <a:solidFill>
                        <a:schemeClr val="lt1"/>
                      </a:solidFill>
                      <a:prstDash val="solid"/>
                      <a:round/>
                      <a:headEnd len="sm" w="sm" type="none"/>
                      <a:tailEnd len="sm" w="sm" type="none"/>
                    </a:lnL>
                    <a:lnR cap="flat" cmpd="sng" w="38100">
                      <a:solidFill>
                        <a:srgbClr val="60B3DD"/>
                      </a:solidFill>
                      <a:prstDash val="solid"/>
                      <a:round/>
                      <a:headEnd len="sm" w="sm" type="none"/>
                      <a:tailEnd len="sm" w="sm" type="none"/>
                    </a:lnR>
                    <a:lnT cap="flat" cmpd="sng" w="38100">
                      <a:solidFill>
                        <a:srgbClr val="60B3DD"/>
                      </a:solidFill>
                      <a:prstDash val="solid"/>
                      <a:round/>
                      <a:headEnd len="sm" w="sm" type="none"/>
                      <a:tailEnd len="sm" w="sm" type="none"/>
                    </a:lnT>
                    <a:lnB cap="flat" cmpd="sng" w="38100">
                      <a:solidFill>
                        <a:srgbClr val="60B3DD"/>
                      </a:solidFill>
                      <a:prstDash val="solid"/>
                      <a:round/>
                      <a:headEnd len="sm" w="sm" type="none"/>
                      <a:tailEnd len="sm" w="sm" type="none"/>
                    </a:lnB>
                  </a:tcPr>
                </a:tc>
                <a:tc>
                  <a:txBody>
                    <a:bodyPr/>
                    <a:lstStyle/>
                    <a:p>
                      <a:pPr indent="0" lvl="0" marL="0" marR="0" rtl="0" algn="ctr">
                        <a:lnSpc>
                          <a:spcPct val="140013"/>
                        </a:lnSpc>
                        <a:spcBef>
                          <a:spcPts val="0"/>
                        </a:spcBef>
                        <a:spcAft>
                          <a:spcPts val="0"/>
                        </a:spcAft>
                        <a:buNone/>
                      </a:pPr>
                      <a:r>
                        <a:rPr b="1" lang="en-US" sz="2999">
                          <a:solidFill>
                            <a:srgbClr val="6CE5E8"/>
                          </a:solidFill>
                          <a:latin typeface="Teko"/>
                          <a:ea typeface="Teko"/>
                          <a:cs typeface="Teko"/>
                          <a:sym typeface="Teko"/>
                        </a:rPr>
                        <a:t>RESOURCES</a:t>
                      </a:r>
                      <a:endParaRPr sz="1100" u="none" cap="none" strike="noStrike"/>
                    </a:p>
                    <a:p>
                      <a:pPr indent="0" lvl="0" marL="0" marR="0" rtl="0" algn="ctr">
                        <a:lnSpc>
                          <a:spcPct val="140000"/>
                        </a:lnSpc>
                        <a:spcBef>
                          <a:spcPts val="0"/>
                        </a:spcBef>
                        <a:spcAft>
                          <a:spcPts val="0"/>
                        </a:spcAft>
                        <a:buNone/>
                      </a:pPr>
                      <a:r>
                        <a:rPr b="1" lang="en-US" sz="2100">
                          <a:solidFill>
                            <a:schemeClr val="lt1"/>
                          </a:solidFill>
                          <a:latin typeface="Montserrat"/>
                          <a:ea typeface="Montserrat"/>
                          <a:cs typeface="Montserrat"/>
                          <a:sym typeface="Montserrat"/>
                        </a:rPr>
                        <a:t>You will be able to use the Internet as resources to help yourself. (Remember your code is judged more than just the code itself so many other aspects come into play too) </a:t>
                      </a:r>
                      <a:endParaRPr b="1">
                        <a:solidFill>
                          <a:schemeClr val="lt1"/>
                        </a:solidFill>
                      </a:endParaRPr>
                    </a:p>
                  </a:txBody>
                  <a:tcPr marT="190500" marB="190500" marR="190500" marL="190500" anchor="ctr">
                    <a:lnL cap="flat" cmpd="sng" w="38100">
                      <a:solidFill>
                        <a:srgbClr val="60B3DD"/>
                      </a:solidFill>
                      <a:prstDash val="solid"/>
                      <a:round/>
                      <a:headEnd len="sm" w="sm" type="none"/>
                      <a:tailEnd len="sm" w="sm" type="none"/>
                    </a:lnL>
                    <a:lnR cap="flat" cmpd="sng" w="38100">
                      <a:solidFill>
                        <a:srgbClr val="60B3DD"/>
                      </a:solidFill>
                      <a:prstDash val="solid"/>
                      <a:round/>
                      <a:headEnd len="sm" w="sm" type="none"/>
                      <a:tailEnd len="sm" w="sm" type="none"/>
                    </a:lnR>
                    <a:lnT cap="flat" cmpd="sng" w="38100">
                      <a:solidFill>
                        <a:srgbClr val="60B3DD"/>
                      </a:solidFill>
                      <a:prstDash val="solid"/>
                      <a:round/>
                      <a:headEnd len="sm" w="sm" type="none"/>
                      <a:tailEnd len="sm" w="sm" type="none"/>
                    </a:lnT>
                    <a:lnB cap="flat" cmpd="sng" w="38100">
                      <a:solidFill>
                        <a:srgbClr val="60B3DD"/>
                      </a:solidFill>
                      <a:prstDash val="solid"/>
                      <a:round/>
                      <a:headEnd len="sm" w="sm" type="none"/>
                      <a:tailEnd len="sm" w="sm" type="none"/>
                    </a:lnB>
                  </a:tcPr>
                </a:tc>
              </a:tr>
              <a:tr h="3001250">
                <a:tc>
                  <a:txBody>
                    <a:bodyPr/>
                    <a:lstStyle/>
                    <a:p>
                      <a:pPr indent="0" lvl="0" marL="0" marR="0" rtl="0" algn="ctr">
                        <a:lnSpc>
                          <a:spcPct val="140013"/>
                        </a:lnSpc>
                        <a:spcBef>
                          <a:spcPts val="0"/>
                        </a:spcBef>
                        <a:spcAft>
                          <a:spcPts val="0"/>
                        </a:spcAft>
                        <a:buNone/>
                      </a:pPr>
                      <a:r>
                        <a:rPr b="1" lang="en-US" sz="2999">
                          <a:solidFill>
                            <a:srgbClr val="6CE5E8"/>
                          </a:solidFill>
                          <a:latin typeface="Teko"/>
                          <a:ea typeface="Teko"/>
                          <a:cs typeface="Teko"/>
                          <a:sym typeface="Teko"/>
                        </a:rPr>
                        <a:t>TEAMS</a:t>
                      </a:r>
                      <a:endParaRPr sz="1100" u="none" cap="none" strike="noStrike"/>
                    </a:p>
                    <a:p>
                      <a:pPr indent="0" lvl="0" marL="0" marR="0" rtl="0" algn="ctr">
                        <a:lnSpc>
                          <a:spcPct val="140000"/>
                        </a:lnSpc>
                        <a:spcBef>
                          <a:spcPts val="0"/>
                        </a:spcBef>
                        <a:spcAft>
                          <a:spcPts val="0"/>
                        </a:spcAft>
                        <a:buNone/>
                      </a:pPr>
                      <a:r>
                        <a:rPr b="1" lang="en-US" sz="2100">
                          <a:solidFill>
                            <a:schemeClr val="lt1"/>
                          </a:solidFill>
                          <a:latin typeface="Montserrat"/>
                          <a:ea typeface="Montserrat"/>
                          <a:cs typeface="Montserrat"/>
                          <a:sym typeface="Montserrat"/>
                        </a:rPr>
                        <a:t>You are able to enter the hackathon by yourself, with a partner, or a team (must not exceed 5 people)</a:t>
                      </a:r>
                      <a:endParaRPr b="1">
                        <a:solidFill>
                          <a:schemeClr val="lt1"/>
                        </a:solidFill>
                      </a:endParaRPr>
                    </a:p>
                  </a:txBody>
                  <a:tcPr marT="190500" marB="190500" marR="190500" marL="190500" anchor="ctr">
                    <a:lnL cap="flat" cmpd="sng" w="38100">
                      <a:solidFill>
                        <a:srgbClr val="60B3DD"/>
                      </a:solidFill>
                      <a:prstDash val="solid"/>
                      <a:round/>
                      <a:headEnd len="sm" w="sm" type="none"/>
                      <a:tailEnd len="sm" w="sm" type="none"/>
                    </a:lnL>
                    <a:lnR cap="flat" cmpd="sng" w="38100">
                      <a:solidFill>
                        <a:srgbClr val="60B3DD"/>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rgbClr val="60B3DD"/>
                      </a:solidFill>
                      <a:prstDash val="solid"/>
                      <a:round/>
                      <a:headEnd len="sm" w="sm" type="none"/>
                      <a:tailEnd len="sm" w="sm" type="none"/>
                    </a:lnB>
                  </a:tcPr>
                </a:tc>
                <a:tc>
                  <a:txBody>
                    <a:bodyPr/>
                    <a:lstStyle/>
                    <a:p>
                      <a:pPr indent="0" lvl="0" marL="0" marR="0" rtl="0" algn="ctr">
                        <a:lnSpc>
                          <a:spcPct val="140013"/>
                        </a:lnSpc>
                        <a:spcBef>
                          <a:spcPts val="0"/>
                        </a:spcBef>
                        <a:spcAft>
                          <a:spcPts val="0"/>
                        </a:spcAft>
                        <a:buNone/>
                      </a:pPr>
                      <a:r>
                        <a:rPr b="1" lang="en-US" sz="2999">
                          <a:solidFill>
                            <a:srgbClr val="6CE5E8"/>
                          </a:solidFill>
                          <a:latin typeface="Teko"/>
                          <a:ea typeface="Teko"/>
                          <a:cs typeface="Teko"/>
                          <a:sym typeface="Teko"/>
                        </a:rPr>
                        <a:t>DATE</a:t>
                      </a:r>
                      <a:endParaRPr sz="1100" u="none" cap="none" strike="noStrike"/>
                    </a:p>
                    <a:p>
                      <a:pPr indent="0" lvl="0" marL="0" marR="0" rtl="0" algn="ctr">
                        <a:lnSpc>
                          <a:spcPct val="140000"/>
                        </a:lnSpc>
                        <a:spcBef>
                          <a:spcPts val="0"/>
                        </a:spcBef>
                        <a:spcAft>
                          <a:spcPts val="0"/>
                        </a:spcAft>
                        <a:buNone/>
                      </a:pPr>
                      <a:r>
                        <a:rPr b="1" lang="en-US" sz="2500">
                          <a:solidFill>
                            <a:schemeClr val="lt1"/>
                          </a:solidFill>
                          <a:latin typeface="Montserrat"/>
                          <a:ea typeface="Montserrat"/>
                          <a:cs typeface="Montserrat"/>
                          <a:sym typeface="Montserrat"/>
                        </a:rPr>
                        <a:t>March 29th (Saturday)</a:t>
                      </a:r>
                      <a:endParaRPr b="1" sz="1800">
                        <a:solidFill>
                          <a:schemeClr val="lt1"/>
                        </a:solidFill>
                      </a:endParaRPr>
                    </a:p>
                  </a:txBody>
                  <a:tcPr marT="190500" marB="190500" marR="190500" marL="190500" anchor="ctr">
                    <a:lnL cap="flat" cmpd="sng" w="38100">
                      <a:solidFill>
                        <a:srgbClr val="60B3DD"/>
                      </a:solidFill>
                      <a:prstDash val="solid"/>
                      <a:round/>
                      <a:headEnd len="sm" w="sm" type="none"/>
                      <a:tailEnd len="sm" w="sm" type="none"/>
                    </a:lnL>
                    <a:lnR cap="flat" cmpd="sng" w="38100">
                      <a:solidFill>
                        <a:srgbClr val="60B3DD"/>
                      </a:solidFill>
                      <a:prstDash val="solid"/>
                      <a:round/>
                      <a:headEnd len="sm" w="sm" type="none"/>
                      <a:tailEnd len="sm" w="sm" type="none"/>
                    </a:lnR>
                    <a:lnT cap="flat" cmpd="sng" w="38100">
                      <a:solidFill>
                        <a:srgbClr val="60B3DD"/>
                      </a:solidFill>
                      <a:prstDash val="solid"/>
                      <a:round/>
                      <a:headEnd len="sm" w="sm" type="none"/>
                      <a:tailEnd len="sm" w="sm" type="none"/>
                    </a:lnT>
                    <a:lnB cap="flat" cmpd="sng" w="38100">
                      <a:solidFill>
                        <a:srgbClr val="60B3DD"/>
                      </a:solidFill>
                      <a:prstDash val="solid"/>
                      <a:round/>
                      <a:headEnd len="sm" w="sm" type="none"/>
                      <a:tailEnd len="sm" w="sm" type="none"/>
                    </a:lnB>
                  </a:tcPr>
                </a:tc>
                <a:tc>
                  <a:txBody>
                    <a:bodyPr/>
                    <a:lstStyle/>
                    <a:p>
                      <a:pPr indent="0" lvl="0" marL="0" rtl="0" algn="ctr">
                        <a:lnSpc>
                          <a:spcPct val="140013"/>
                        </a:lnSpc>
                        <a:spcBef>
                          <a:spcPts val="0"/>
                        </a:spcBef>
                        <a:spcAft>
                          <a:spcPts val="0"/>
                        </a:spcAft>
                        <a:buClr>
                          <a:schemeClr val="dk1"/>
                        </a:buClr>
                        <a:buFont typeface="Arial"/>
                        <a:buNone/>
                      </a:pPr>
                      <a:r>
                        <a:rPr b="1" lang="en-US" sz="2999">
                          <a:solidFill>
                            <a:srgbClr val="6CE5E8"/>
                          </a:solidFill>
                          <a:latin typeface="Teko"/>
                          <a:ea typeface="Teko"/>
                          <a:cs typeface="Teko"/>
                          <a:sym typeface="Teko"/>
                        </a:rPr>
                        <a:t>LOCATION </a:t>
                      </a:r>
                      <a:endParaRPr sz="1100">
                        <a:solidFill>
                          <a:schemeClr val="dk1"/>
                        </a:solidFill>
                      </a:endParaRPr>
                    </a:p>
                    <a:p>
                      <a:pPr indent="0" lvl="0" marL="0" rtl="0" algn="ctr">
                        <a:lnSpc>
                          <a:spcPct val="140000"/>
                        </a:lnSpc>
                        <a:spcBef>
                          <a:spcPts val="0"/>
                        </a:spcBef>
                        <a:spcAft>
                          <a:spcPts val="0"/>
                        </a:spcAft>
                        <a:buClr>
                          <a:schemeClr val="dk1"/>
                        </a:buClr>
                        <a:buFont typeface="Arial"/>
                        <a:buNone/>
                      </a:pPr>
                      <a:r>
                        <a:rPr b="1" lang="en-US" sz="2600">
                          <a:solidFill>
                            <a:schemeClr val="lt1"/>
                          </a:solidFill>
                          <a:latin typeface="Montserrat"/>
                          <a:ea typeface="Montserrat"/>
                          <a:cs typeface="Montserrat"/>
                          <a:sym typeface="Montserrat"/>
                        </a:rPr>
                        <a:t>Shelby Hall Room 2214</a:t>
                      </a:r>
                      <a:endParaRPr b="1" sz="1900">
                        <a:solidFill>
                          <a:schemeClr val="lt1"/>
                        </a:solidFill>
                      </a:endParaRPr>
                    </a:p>
                    <a:p>
                      <a:pPr indent="0" lvl="0" marL="0" marR="0" rtl="0" algn="ctr">
                        <a:lnSpc>
                          <a:spcPct val="140000"/>
                        </a:lnSpc>
                        <a:spcBef>
                          <a:spcPts val="0"/>
                        </a:spcBef>
                        <a:spcAft>
                          <a:spcPts val="0"/>
                        </a:spcAft>
                        <a:buNone/>
                      </a:pPr>
                      <a:r>
                        <a:t/>
                      </a:r>
                      <a:endParaRPr/>
                    </a:p>
                  </a:txBody>
                  <a:tcPr marT="190500" marB="190500" marR="190500" marL="190500" anchor="ctr">
                    <a:lnL cap="flat" cmpd="sng" w="38100">
                      <a:solidFill>
                        <a:srgbClr val="60B3DD"/>
                      </a:solidFill>
                      <a:prstDash val="solid"/>
                      <a:round/>
                      <a:headEnd len="sm" w="sm" type="none"/>
                      <a:tailEnd len="sm" w="sm" type="none"/>
                    </a:lnL>
                    <a:lnR cap="flat" cmpd="sng" w="38100">
                      <a:solidFill>
                        <a:srgbClr val="60B3DD"/>
                      </a:solidFill>
                      <a:prstDash val="solid"/>
                      <a:round/>
                      <a:headEnd len="sm" w="sm" type="none"/>
                      <a:tailEnd len="sm" w="sm" type="none"/>
                    </a:lnR>
                    <a:lnT cap="flat" cmpd="sng" w="38100">
                      <a:solidFill>
                        <a:srgbClr val="60B3DD"/>
                      </a:solidFill>
                      <a:prstDash val="solid"/>
                      <a:round/>
                      <a:headEnd len="sm" w="sm" type="none"/>
                      <a:tailEnd len="sm" w="sm" type="none"/>
                    </a:lnT>
                    <a:lnB cap="flat" cmpd="sng" w="38100">
                      <a:solidFill>
                        <a:srgbClr val="60B3DD"/>
                      </a:solidFill>
                      <a:prstDash val="solid"/>
                      <a:round/>
                      <a:headEnd len="sm" w="sm" type="none"/>
                      <a:tailEnd len="sm" w="sm" type="none"/>
                    </a:lnB>
                  </a:tcPr>
                </a:tc>
              </a:tr>
            </a:tbl>
          </a:graphicData>
        </a:graphic>
      </p:graphicFrame>
      <p:sp>
        <p:nvSpPr>
          <p:cNvPr id="123" name="Google Shape;123;p15"/>
          <p:cNvSpPr txBox="1"/>
          <p:nvPr/>
        </p:nvSpPr>
        <p:spPr>
          <a:xfrm>
            <a:off x="4742672" y="583888"/>
            <a:ext cx="8956500" cy="1847100"/>
          </a:xfrm>
          <a:prstGeom prst="rect">
            <a:avLst/>
          </a:prstGeom>
          <a:noFill/>
          <a:ln>
            <a:noFill/>
          </a:ln>
          <a:effectLst>
            <a:outerShdw blurRad="828675" rotWithShape="0" algn="bl" dir="840000" dist="190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2000">
                <a:solidFill>
                  <a:schemeClr val="lt1"/>
                </a:solidFill>
                <a:latin typeface="Teko Medium"/>
                <a:ea typeface="Teko Medium"/>
                <a:cs typeface="Teko Medium"/>
                <a:sym typeface="Teko Medium"/>
              </a:rPr>
              <a:t>WHAT TO EXPECT</a:t>
            </a:r>
            <a:endParaRPr/>
          </a:p>
        </p:txBody>
      </p:sp>
      <p:cxnSp>
        <p:nvCxnSpPr>
          <p:cNvPr id="124" name="Google Shape;124;p15"/>
          <p:cNvCxnSpPr/>
          <p:nvPr/>
        </p:nvCxnSpPr>
        <p:spPr>
          <a:xfrm rot="-29707">
            <a:off x="984032" y="1841136"/>
            <a:ext cx="3758723" cy="0"/>
          </a:xfrm>
          <a:prstGeom prst="straightConnector1">
            <a:avLst/>
          </a:prstGeom>
          <a:noFill/>
          <a:ln cap="flat" cmpd="sng" w="57150">
            <a:solidFill>
              <a:srgbClr val="41B8D5"/>
            </a:solidFill>
            <a:prstDash val="solid"/>
            <a:round/>
            <a:headEnd len="sm" w="sm" type="none"/>
            <a:tailEnd len="sm" w="sm" type="none"/>
          </a:ln>
        </p:spPr>
      </p:cxnSp>
      <p:cxnSp>
        <p:nvCxnSpPr>
          <p:cNvPr id="125" name="Google Shape;125;p15"/>
          <p:cNvCxnSpPr/>
          <p:nvPr/>
        </p:nvCxnSpPr>
        <p:spPr>
          <a:xfrm rot="-29633">
            <a:off x="13660000" y="1841178"/>
            <a:ext cx="3758840" cy="0"/>
          </a:xfrm>
          <a:prstGeom prst="straightConnector1">
            <a:avLst/>
          </a:prstGeom>
          <a:noFill/>
          <a:ln cap="flat" cmpd="sng" w="57150">
            <a:solidFill>
              <a:srgbClr val="41B8D5"/>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16"/>
          <p:cNvPicPr preferRelativeResize="0"/>
          <p:nvPr/>
        </p:nvPicPr>
        <p:blipFill rotWithShape="1">
          <a:blip r:embed="rId3">
            <a:alphaModFix/>
          </a:blip>
          <a:srcRect b="7824" l="0" r="0" t="7825"/>
          <a:stretch/>
        </p:blipFill>
        <p:spPr>
          <a:xfrm>
            <a:off x="0" y="0"/>
            <a:ext cx="18288001" cy="10286999"/>
          </a:xfrm>
          <a:prstGeom prst="rect">
            <a:avLst/>
          </a:prstGeom>
          <a:noFill/>
          <a:ln>
            <a:noFill/>
          </a:ln>
        </p:spPr>
      </p:pic>
      <p:pic>
        <p:nvPicPr>
          <p:cNvPr id="131" name="Google Shape;131;p16"/>
          <p:cNvPicPr preferRelativeResize="0"/>
          <p:nvPr/>
        </p:nvPicPr>
        <p:blipFill rotWithShape="1">
          <a:blip r:embed="rId4">
            <a:alphaModFix/>
          </a:blip>
          <a:srcRect b="33477" l="0" r="0" t="63307"/>
          <a:stretch/>
        </p:blipFill>
        <p:spPr>
          <a:xfrm>
            <a:off x="0" y="9405276"/>
            <a:ext cx="18288002" cy="881726"/>
          </a:xfrm>
          <a:prstGeom prst="rect">
            <a:avLst/>
          </a:prstGeom>
          <a:noFill/>
          <a:ln>
            <a:noFill/>
          </a:ln>
        </p:spPr>
      </p:pic>
      <p:sp>
        <p:nvSpPr>
          <p:cNvPr id="132" name="Google Shape;132;p16"/>
          <p:cNvSpPr txBox="1"/>
          <p:nvPr/>
        </p:nvSpPr>
        <p:spPr>
          <a:xfrm>
            <a:off x="3694218" y="987600"/>
            <a:ext cx="10899600" cy="1847100"/>
          </a:xfrm>
          <a:prstGeom prst="rect">
            <a:avLst/>
          </a:prstGeom>
          <a:noFill/>
          <a:ln>
            <a:noFill/>
          </a:ln>
          <a:effectLst>
            <a:outerShdw blurRad="842963" rotWithShape="0" algn="bl" dir="660000" dist="190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2000">
                <a:solidFill>
                  <a:schemeClr val="lt1"/>
                </a:solidFill>
                <a:latin typeface="Teko Medium"/>
                <a:ea typeface="Teko Medium"/>
                <a:cs typeface="Teko Medium"/>
                <a:sym typeface="Teko Medium"/>
              </a:rPr>
              <a:t>REGISTRATION</a:t>
            </a:r>
            <a:endParaRPr/>
          </a:p>
        </p:txBody>
      </p:sp>
      <p:grpSp>
        <p:nvGrpSpPr>
          <p:cNvPr id="133" name="Google Shape;133;p16"/>
          <p:cNvGrpSpPr/>
          <p:nvPr/>
        </p:nvGrpSpPr>
        <p:grpSpPr>
          <a:xfrm>
            <a:off x="492613" y="6045522"/>
            <a:ext cx="3870713" cy="1163332"/>
            <a:chOff x="-28983" y="2901833"/>
            <a:chExt cx="5160950" cy="1551109"/>
          </a:xfrm>
        </p:grpSpPr>
        <p:sp>
          <p:nvSpPr>
            <p:cNvPr id="134" name="Google Shape;134;p16"/>
            <p:cNvSpPr txBox="1"/>
            <p:nvPr/>
          </p:nvSpPr>
          <p:spPr>
            <a:xfrm>
              <a:off x="-28983" y="2901833"/>
              <a:ext cx="5160900" cy="656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60B3DD"/>
                  </a:solidFill>
                  <a:latin typeface="Montserrat"/>
                  <a:ea typeface="Montserrat"/>
                  <a:cs typeface="Montserrat"/>
                  <a:sym typeface="Montserrat"/>
                </a:rPr>
                <a:t>Linktr.ee</a:t>
              </a:r>
              <a:endParaRPr/>
            </a:p>
          </p:txBody>
        </p:sp>
        <p:sp>
          <p:nvSpPr>
            <p:cNvPr id="135" name="Google Shape;135;p16"/>
            <p:cNvSpPr txBox="1"/>
            <p:nvPr/>
          </p:nvSpPr>
          <p:spPr>
            <a:xfrm>
              <a:off x="-28933" y="3816642"/>
              <a:ext cx="5160900" cy="636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lang="en-US" sz="3100">
                  <a:solidFill>
                    <a:srgbClr val="FFFFFF"/>
                  </a:solidFill>
                  <a:latin typeface="Montserrat"/>
                  <a:ea typeface="Montserrat"/>
                  <a:cs typeface="Montserrat"/>
                  <a:sym typeface="Montserrat"/>
                </a:rPr>
                <a:t>linktr.ee/sase_usa</a:t>
              </a:r>
              <a:endParaRPr b="1" sz="2100"/>
            </a:p>
          </p:txBody>
        </p:sp>
      </p:grpSp>
      <p:grpSp>
        <p:nvGrpSpPr>
          <p:cNvPr id="136" name="Google Shape;136;p16"/>
          <p:cNvGrpSpPr/>
          <p:nvPr/>
        </p:nvGrpSpPr>
        <p:grpSpPr>
          <a:xfrm>
            <a:off x="4984250" y="6045525"/>
            <a:ext cx="8146541" cy="1624000"/>
            <a:chOff x="203200" y="0"/>
            <a:chExt cx="5376900" cy="2165333"/>
          </a:xfrm>
        </p:grpSpPr>
        <p:sp>
          <p:nvSpPr>
            <p:cNvPr id="137" name="Google Shape;137;p16"/>
            <p:cNvSpPr txBox="1"/>
            <p:nvPr/>
          </p:nvSpPr>
          <p:spPr>
            <a:xfrm>
              <a:off x="203200" y="0"/>
              <a:ext cx="5376900" cy="656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60B3DD"/>
                  </a:solidFill>
                  <a:latin typeface="Montserrat"/>
                  <a:ea typeface="Montserrat"/>
                  <a:cs typeface="Montserrat"/>
                  <a:sym typeface="Montserrat"/>
                </a:rPr>
                <a:t>Google link</a:t>
              </a:r>
              <a:endParaRPr/>
            </a:p>
          </p:txBody>
        </p:sp>
        <p:sp>
          <p:nvSpPr>
            <p:cNvPr id="138" name="Google Shape;138;p16"/>
            <p:cNvSpPr txBox="1"/>
            <p:nvPr/>
          </p:nvSpPr>
          <p:spPr>
            <a:xfrm>
              <a:off x="203200" y="934133"/>
              <a:ext cx="5376900" cy="12312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lang="en-US" sz="2500">
                  <a:solidFill>
                    <a:srgbClr val="FFFFFF"/>
                  </a:solidFill>
                  <a:latin typeface="Montserrat"/>
                  <a:ea typeface="Montserrat"/>
                  <a:cs typeface="Montserrat"/>
                  <a:sym typeface="Montserrat"/>
                </a:rPr>
                <a:t>https://docs.google.com/forms/d/1jVnVkkEhxoILfeav0zlSMZ6ptchteYrO6pa884TNFVQ/viewform</a:t>
              </a:r>
              <a:endParaRPr b="1" sz="1500"/>
            </a:p>
          </p:txBody>
        </p:sp>
      </p:grpSp>
      <p:sp>
        <p:nvSpPr>
          <p:cNvPr id="139" name="Google Shape;139;p16"/>
          <p:cNvSpPr txBox="1"/>
          <p:nvPr/>
        </p:nvSpPr>
        <p:spPr>
          <a:xfrm>
            <a:off x="13996014" y="5873735"/>
            <a:ext cx="40326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60B3DD"/>
                </a:solidFill>
                <a:latin typeface="Montserrat"/>
                <a:ea typeface="Montserrat"/>
                <a:cs typeface="Montserrat"/>
                <a:sym typeface="Montserrat"/>
              </a:rPr>
              <a:t>QR Code</a:t>
            </a:r>
            <a:endParaRPr/>
          </a:p>
        </p:txBody>
      </p:sp>
      <p:grpSp>
        <p:nvGrpSpPr>
          <p:cNvPr id="140" name="Google Shape;140;p16"/>
          <p:cNvGrpSpPr/>
          <p:nvPr/>
        </p:nvGrpSpPr>
        <p:grpSpPr>
          <a:xfrm>
            <a:off x="3032768" y="1684379"/>
            <a:ext cx="395370" cy="397142"/>
            <a:chOff x="1813" y="0"/>
            <a:chExt cx="809173" cy="812800"/>
          </a:xfrm>
        </p:grpSpPr>
        <p:sp>
          <p:nvSpPr>
            <p:cNvPr id="141" name="Google Shape;141;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3" name="Google Shape;143;p16"/>
          <p:cNvGrpSpPr/>
          <p:nvPr/>
        </p:nvGrpSpPr>
        <p:grpSpPr>
          <a:xfrm>
            <a:off x="3734628" y="1684379"/>
            <a:ext cx="395370" cy="397142"/>
            <a:chOff x="1813" y="0"/>
            <a:chExt cx="809173" cy="812800"/>
          </a:xfrm>
        </p:grpSpPr>
        <p:sp>
          <p:nvSpPr>
            <p:cNvPr id="144" name="Google Shape;144;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6" name="Google Shape;146;p16"/>
          <p:cNvGrpSpPr/>
          <p:nvPr/>
        </p:nvGrpSpPr>
        <p:grpSpPr>
          <a:xfrm>
            <a:off x="4436488" y="1684379"/>
            <a:ext cx="395370" cy="397142"/>
            <a:chOff x="1813" y="0"/>
            <a:chExt cx="809173" cy="812800"/>
          </a:xfrm>
        </p:grpSpPr>
        <p:sp>
          <p:nvSpPr>
            <p:cNvPr id="147" name="Google Shape;147;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9" name="Google Shape;149;p16"/>
          <p:cNvGrpSpPr/>
          <p:nvPr/>
        </p:nvGrpSpPr>
        <p:grpSpPr>
          <a:xfrm>
            <a:off x="927106" y="1684379"/>
            <a:ext cx="395370" cy="397142"/>
            <a:chOff x="1813" y="0"/>
            <a:chExt cx="809173" cy="812800"/>
          </a:xfrm>
        </p:grpSpPr>
        <p:sp>
          <p:nvSpPr>
            <p:cNvPr id="150" name="Google Shape;150;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2" name="Google Shape;152;p16"/>
          <p:cNvGrpSpPr/>
          <p:nvPr/>
        </p:nvGrpSpPr>
        <p:grpSpPr>
          <a:xfrm>
            <a:off x="1628966" y="1684379"/>
            <a:ext cx="395370" cy="397142"/>
            <a:chOff x="1813" y="0"/>
            <a:chExt cx="809173" cy="812800"/>
          </a:xfrm>
        </p:grpSpPr>
        <p:sp>
          <p:nvSpPr>
            <p:cNvPr id="153" name="Google Shape;153;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5" name="Google Shape;155;p16"/>
          <p:cNvGrpSpPr/>
          <p:nvPr/>
        </p:nvGrpSpPr>
        <p:grpSpPr>
          <a:xfrm>
            <a:off x="2330826" y="1684379"/>
            <a:ext cx="395370" cy="397142"/>
            <a:chOff x="1813" y="0"/>
            <a:chExt cx="809173" cy="812800"/>
          </a:xfrm>
        </p:grpSpPr>
        <p:sp>
          <p:nvSpPr>
            <p:cNvPr id="156" name="Google Shape;156;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8" name="Google Shape;158;p16"/>
          <p:cNvGrpSpPr/>
          <p:nvPr/>
        </p:nvGrpSpPr>
        <p:grpSpPr>
          <a:xfrm>
            <a:off x="15399837" y="1684379"/>
            <a:ext cx="395370" cy="397142"/>
            <a:chOff x="1813" y="0"/>
            <a:chExt cx="809173" cy="812800"/>
          </a:xfrm>
        </p:grpSpPr>
        <p:sp>
          <p:nvSpPr>
            <p:cNvPr id="159" name="Google Shape;159;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1" name="Google Shape;161;p16"/>
          <p:cNvGrpSpPr/>
          <p:nvPr/>
        </p:nvGrpSpPr>
        <p:grpSpPr>
          <a:xfrm>
            <a:off x="16101697" y="1684379"/>
            <a:ext cx="395370" cy="397142"/>
            <a:chOff x="1813" y="0"/>
            <a:chExt cx="809173" cy="812800"/>
          </a:xfrm>
        </p:grpSpPr>
        <p:sp>
          <p:nvSpPr>
            <p:cNvPr id="162" name="Google Shape;162;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4" name="Google Shape;164;p16"/>
          <p:cNvGrpSpPr/>
          <p:nvPr/>
        </p:nvGrpSpPr>
        <p:grpSpPr>
          <a:xfrm>
            <a:off x="16803557" y="1684379"/>
            <a:ext cx="395370" cy="397142"/>
            <a:chOff x="1813" y="0"/>
            <a:chExt cx="809173" cy="812800"/>
          </a:xfrm>
        </p:grpSpPr>
        <p:sp>
          <p:nvSpPr>
            <p:cNvPr id="165" name="Google Shape;165;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7" name="Google Shape;167;p16"/>
          <p:cNvGrpSpPr/>
          <p:nvPr/>
        </p:nvGrpSpPr>
        <p:grpSpPr>
          <a:xfrm>
            <a:off x="13294175" y="1684379"/>
            <a:ext cx="395370" cy="397142"/>
            <a:chOff x="1813" y="0"/>
            <a:chExt cx="809173" cy="812800"/>
          </a:xfrm>
        </p:grpSpPr>
        <p:sp>
          <p:nvSpPr>
            <p:cNvPr id="168" name="Google Shape;168;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0" name="Google Shape;170;p16"/>
          <p:cNvGrpSpPr/>
          <p:nvPr/>
        </p:nvGrpSpPr>
        <p:grpSpPr>
          <a:xfrm>
            <a:off x="13996035" y="1684379"/>
            <a:ext cx="395370" cy="397142"/>
            <a:chOff x="1813" y="0"/>
            <a:chExt cx="809173" cy="812800"/>
          </a:xfrm>
        </p:grpSpPr>
        <p:sp>
          <p:nvSpPr>
            <p:cNvPr id="171" name="Google Shape;171;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3" name="Google Shape;173;p16"/>
          <p:cNvGrpSpPr/>
          <p:nvPr/>
        </p:nvGrpSpPr>
        <p:grpSpPr>
          <a:xfrm>
            <a:off x="14697895" y="1684379"/>
            <a:ext cx="395370" cy="397142"/>
            <a:chOff x="1813" y="0"/>
            <a:chExt cx="809173" cy="812800"/>
          </a:xfrm>
        </p:grpSpPr>
        <p:sp>
          <p:nvSpPr>
            <p:cNvPr id="174" name="Google Shape;174;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6" name="Google Shape;176;p16"/>
          <p:cNvSpPr txBox="1"/>
          <p:nvPr/>
        </p:nvSpPr>
        <p:spPr>
          <a:xfrm>
            <a:off x="1185600" y="3094325"/>
            <a:ext cx="15916800" cy="2400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999">
                <a:solidFill>
                  <a:srgbClr val="FFFFFF"/>
                </a:solidFill>
                <a:latin typeface="Montserrat"/>
                <a:ea typeface="Montserrat"/>
                <a:cs typeface="Montserrat"/>
                <a:sym typeface="Montserrat"/>
              </a:rPr>
              <a:t>Interested in participating in SASE’s Hackathon? Make  sure to head to our registration and sign yourself up to be part of University of South Alabama’s SASE second Hackathon. Registration methods are listed below. You must register in order to attend the Hackathon event. (No entry free required)</a:t>
            </a:r>
            <a:endParaRPr b="1" sz="1900"/>
          </a:p>
        </p:txBody>
      </p:sp>
      <p:pic>
        <p:nvPicPr>
          <p:cNvPr id="177" name="Google Shape;177;p16" title="Screen Shot 2025-03-23 at 6.14.04 PM.png"/>
          <p:cNvPicPr preferRelativeResize="0"/>
          <p:nvPr/>
        </p:nvPicPr>
        <p:blipFill rotWithShape="1">
          <a:blip r:embed="rId5">
            <a:alphaModFix/>
          </a:blip>
          <a:srcRect b="0" l="2458" r="0" t="0"/>
          <a:stretch/>
        </p:blipFill>
        <p:spPr>
          <a:xfrm>
            <a:off x="13894375" y="6507425"/>
            <a:ext cx="2366442" cy="2400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17"/>
          <p:cNvPicPr preferRelativeResize="0"/>
          <p:nvPr/>
        </p:nvPicPr>
        <p:blipFill rotWithShape="1">
          <a:blip r:embed="rId3">
            <a:alphaModFix/>
          </a:blip>
          <a:srcRect b="7824" l="0" r="0" t="7825"/>
          <a:stretch/>
        </p:blipFill>
        <p:spPr>
          <a:xfrm>
            <a:off x="0" y="0"/>
            <a:ext cx="18288001" cy="10286999"/>
          </a:xfrm>
          <a:prstGeom prst="rect">
            <a:avLst/>
          </a:prstGeom>
          <a:noFill/>
          <a:ln>
            <a:noFill/>
          </a:ln>
        </p:spPr>
      </p:pic>
      <p:sp>
        <p:nvSpPr>
          <p:cNvPr id="183" name="Google Shape;183;p17"/>
          <p:cNvSpPr txBox="1"/>
          <p:nvPr/>
        </p:nvSpPr>
        <p:spPr>
          <a:xfrm>
            <a:off x="1613300" y="1028700"/>
            <a:ext cx="15061500" cy="1854300"/>
          </a:xfrm>
          <a:prstGeom prst="rect">
            <a:avLst/>
          </a:prstGeom>
          <a:noFill/>
          <a:ln>
            <a:noFill/>
          </a:ln>
          <a:effectLst>
            <a:outerShdw blurRad="828675" rotWithShape="0" algn="bl" dir="840000" dist="19050">
              <a:srgbClr val="6CE5E8">
                <a:alpha val="95000"/>
              </a:srgbClr>
            </a:outerShdw>
          </a:effectLst>
        </p:spPr>
        <p:txBody>
          <a:bodyPr anchorCtr="0" anchor="t" bIns="0" lIns="0" spcFirstLastPara="1" rIns="0" wrap="square" tIns="0">
            <a:spAutoFit/>
          </a:bodyPr>
          <a:lstStyle/>
          <a:p>
            <a:pPr indent="0" lvl="0" marL="0" marR="0" rtl="0" algn="ctr">
              <a:lnSpc>
                <a:spcPct val="119998"/>
              </a:lnSpc>
              <a:spcBef>
                <a:spcPts val="0"/>
              </a:spcBef>
              <a:spcAft>
                <a:spcPts val="0"/>
              </a:spcAft>
              <a:buNone/>
            </a:pPr>
            <a:r>
              <a:rPr lang="en-US" sz="12046">
                <a:solidFill>
                  <a:schemeClr val="lt1"/>
                </a:solidFill>
                <a:latin typeface="Teko Medium"/>
                <a:ea typeface="Teko Medium"/>
                <a:cs typeface="Teko Medium"/>
                <a:sym typeface="Teko Medium"/>
              </a:rPr>
              <a:t>PRE-HACKATHON WORKSHOP</a:t>
            </a:r>
            <a:endParaRPr/>
          </a:p>
        </p:txBody>
      </p:sp>
      <p:sp>
        <p:nvSpPr>
          <p:cNvPr id="184" name="Google Shape;184;p17"/>
          <p:cNvSpPr txBox="1"/>
          <p:nvPr/>
        </p:nvSpPr>
        <p:spPr>
          <a:xfrm>
            <a:off x="-465300" y="5640150"/>
            <a:ext cx="18633000" cy="30501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b="1" lang="en-US" sz="4899">
                <a:solidFill>
                  <a:schemeClr val="lt1"/>
                </a:solidFill>
                <a:latin typeface="Montserrat"/>
                <a:ea typeface="Montserrat"/>
                <a:cs typeface="Montserrat"/>
                <a:sym typeface="Montserrat"/>
              </a:rPr>
              <a:t>March 27th, Thursday</a:t>
            </a:r>
            <a:endParaRPr b="1" sz="4899">
              <a:solidFill>
                <a:schemeClr val="lt1"/>
              </a:solidFill>
              <a:latin typeface="Montserrat"/>
              <a:ea typeface="Montserrat"/>
              <a:cs typeface="Montserrat"/>
              <a:sym typeface="Montserrat"/>
            </a:endParaRPr>
          </a:p>
          <a:p>
            <a:pPr indent="0" lvl="0" marL="0" rtl="0" algn="ctr">
              <a:lnSpc>
                <a:spcPct val="140000"/>
              </a:lnSpc>
              <a:spcBef>
                <a:spcPts val="0"/>
              </a:spcBef>
              <a:spcAft>
                <a:spcPts val="0"/>
              </a:spcAft>
              <a:buNone/>
            </a:pPr>
            <a:r>
              <a:rPr b="1" lang="en-US" sz="4899">
                <a:solidFill>
                  <a:schemeClr val="lt1"/>
                </a:solidFill>
                <a:latin typeface="Montserrat"/>
                <a:ea typeface="Montserrat"/>
                <a:cs typeface="Montserrat"/>
                <a:sym typeface="Montserrat"/>
              </a:rPr>
              <a:t>Shelby Hall Room 2214</a:t>
            </a:r>
            <a:endParaRPr b="1" sz="4899">
              <a:solidFill>
                <a:schemeClr val="lt1"/>
              </a:solidFill>
              <a:latin typeface="Montserrat"/>
              <a:ea typeface="Montserrat"/>
              <a:cs typeface="Montserrat"/>
              <a:sym typeface="Montserrat"/>
            </a:endParaRPr>
          </a:p>
          <a:p>
            <a:pPr indent="0" lvl="0" marL="0" rtl="0" algn="ctr">
              <a:lnSpc>
                <a:spcPct val="140000"/>
              </a:lnSpc>
              <a:spcBef>
                <a:spcPts val="0"/>
              </a:spcBef>
              <a:spcAft>
                <a:spcPts val="0"/>
              </a:spcAft>
              <a:buNone/>
            </a:pPr>
            <a:r>
              <a:rPr b="1" lang="en-US" sz="4899">
                <a:solidFill>
                  <a:schemeClr val="lt1"/>
                </a:solidFill>
                <a:latin typeface="Montserrat"/>
                <a:ea typeface="Montserrat"/>
                <a:cs typeface="Montserrat"/>
                <a:sym typeface="Montserrat"/>
              </a:rPr>
              <a:t>6:00 pm - 7:30 pm</a:t>
            </a:r>
            <a:endParaRPr b="1" sz="4899">
              <a:solidFill>
                <a:schemeClr val="lt1"/>
              </a:solidFill>
              <a:latin typeface="Montserrat"/>
              <a:ea typeface="Montserrat"/>
              <a:cs typeface="Montserrat"/>
              <a:sym typeface="Montserrat"/>
            </a:endParaRPr>
          </a:p>
        </p:txBody>
      </p:sp>
      <p:sp>
        <p:nvSpPr>
          <p:cNvPr id="185" name="Google Shape;185;p17"/>
          <p:cNvSpPr txBox="1"/>
          <p:nvPr/>
        </p:nvSpPr>
        <p:spPr>
          <a:xfrm>
            <a:off x="-345000" y="3243950"/>
            <a:ext cx="18633000" cy="27546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b="1" lang="en-US" sz="4899">
                <a:solidFill>
                  <a:schemeClr val="lt1"/>
                </a:solidFill>
                <a:latin typeface="Montserrat"/>
                <a:ea typeface="Montserrat"/>
                <a:cs typeface="Montserrat"/>
                <a:sym typeface="Montserrat"/>
              </a:rPr>
              <a:t>I</a:t>
            </a:r>
            <a:r>
              <a:rPr b="1" lang="en-US" sz="4099">
                <a:solidFill>
                  <a:schemeClr val="lt1"/>
                </a:solidFill>
                <a:latin typeface="Montserrat"/>
                <a:ea typeface="Montserrat"/>
                <a:cs typeface="Montserrat"/>
                <a:sym typeface="Montserrat"/>
              </a:rPr>
              <a:t>nterested in participating in our </a:t>
            </a:r>
            <a:r>
              <a:rPr b="1" lang="en-US" sz="4099">
                <a:solidFill>
                  <a:schemeClr val="lt1"/>
                </a:solidFill>
                <a:latin typeface="Montserrat"/>
                <a:ea typeface="Montserrat"/>
                <a:cs typeface="Montserrat"/>
                <a:sym typeface="Montserrat"/>
              </a:rPr>
              <a:t>upcoming</a:t>
            </a:r>
            <a:r>
              <a:rPr b="1" lang="en-US" sz="4099">
                <a:solidFill>
                  <a:schemeClr val="lt1"/>
                </a:solidFill>
                <a:latin typeface="Montserrat"/>
                <a:ea typeface="Montserrat"/>
                <a:cs typeface="Montserrat"/>
                <a:sym typeface="Montserrat"/>
              </a:rPr>
              <a:t> Hackathon?</a:t>
            </a:r>
            <a:endParaRPr b="1" sz="4099">
              <a:solidFill>
                <a:schemeClr val="lt1"/>
              </a:solidFill>
              <a:latin typeface="Montserrat"/>
              <a:ea typeface="Montserrat"/>
              <a:cs typeface="Montserrat"/>
              <a:sym typeface="Montserrat"/>
            </a:endParaRPr>
          </a:p>
          <a:p>
            <a:pPr indent="0" lvl="0" marL="0" rtl="0" algn="ctr">
              <a:lnSpc>
                <a:spcPct val="140000"/>
              </a:lnSpc>
              <a:spcBef>
                <a:spcPts val="0"/>
              </a:spcBef>
              <a:spcAft>
                <a:spcPts val="0"/>
              </a:spcAft>
              <a:buNone/>
            </a:pPr>
            <a:r>
              <a:rPr b="1" lang="en-US" sz="4099">
                <a:solidFill>
                  <a:schemeClr val="lt1"/>
                </a:solidFill>
                <a:latin typeface="Montserrat"/>
                <a:ea typeface="Montserrat"/>
                <a:cs typeface="Montserrat"/>
                <a:sym typeface="Montserrat"/>
              </a:rPr>
              <a:t>Attend our workshop!</a:t>
            </a:r>
            <a:endParaRPr b="1" sz="4099">
              <a:solidFill>
                <a:schemeClr val="lt1"/>
              </a:solidFill>
              <a:latin typeface="Montserrat"/>
              <a:ea typeface="Montserrat"/>
              <a:cs typeface="Montserrat"/>
              <a:sym typeface="Montserrat"/>
            </a:endParaRPr>
          </a:p>
          <a:p>
            <a:pPr indent="0" lvl="0" marL="0" rtl="0" algn="ctr">
              <a:lnSpc>
                <a:spcPct val="140000"/>
              </a:lnSpc>
              <a:spcBef>
                <a:spcPts val="0"/>
              </a:spcBef>
              <a:spcAft>
                <a:spcPts val="0"/>
              </a:spcAft>
              <a:buNone/>
            </a:pPr>
            <a:r>
              <a:t/>
            </a:r>
            <a:endParaRPr b="1" sz="4099">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18"/>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sp>
        <p:nvSpPr>
          <p:cNvPr id="191" name="Google Shape;191;p18"/>
          <p:cNvSpPr txBox="1"/>
          <p:nvPr/>
        </p:nvSpPr>
        <p:spPr>
          <a:xfrm>
            <a:off x="7490963" y="6819639"/>
            <a:ext cx="3306000" cy="492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200">
                <a:solidFill>
                  <a:srgbClr val="60B3DD"/>
                </a:solidFill>
                <a:latin typeface="Montserrat"/>
                <a:ea typeface="Montserrat"/>
                <a:cs typeface="Montserrat"/>
                <a:sym typeface="Montserrat"/>
              </a:rPr>
              <a:t>DISCORD</a:t>
            </a:r>
            <a:endParaRPr/>
          </a:p>
        </p:txBody>
      </p:sp>
      <p:sp>
        <p:nvSpPr>
          <p:cNvPr id="192" name="Google Shape;192;p18"/>
          <p:cNvSpPr txBox="1"/>
          <p:nvPr/>
        </p:nvSpPr>
        <p:spPr>
          <a:xfrm>
            <a:off x="5445175" y="7565825"/>
            <a:ext cx="6731100" cy="4311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US" sz="2800">
                <a:solidFill>
                  <a:srgbClr val="FFFFFF"/>
                </a:solidFill>
                <a:latin typeface="Montserrat"/>
                <a:ea typeface="Montserrat"/>
                <a:cs typeface="Montserrat"/>
                <a:sym typeface="Montserrat"/>
              </a:rPr>
              <a:t>https://discord.gg/8wKsbsFpTc</a:t>
            </a:r>
            <a:endParaRPr b="1" sz="1800"/>
          </a:p>
        </p:txBody>
      </p:sp>
      <p:sp>
        <p:nvSpPr>
          <p:cNvPr id="193" name="Google Shape;193;p18"/>
          <p:cNvSpPr txBox="1"/>
          <p:nvPr/>
        </p:nvSpPr>
        <p:spPr>
          <a:xfrm>
            <a:off x="1613299" y="6819639"/>
            <a:ext cx="3306000" cy="492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200">
                <a:solidFill>
                  <a:srgbClr val="60B3DD"/>
                </a:solidFill>
                <a:latin typeface="Montserrat"/>
                <a:ea typeface="Montserrat"/>
                <a:cs typeface="Montserrat"/>
                <a:sym typeface="Montserrat"/>
              </a:rPr>
              <a:t>INSTAGRAM</a:t>
            </a:r>
            <a:endParaRPr/>
          </a:p>
        </p:txBody>
      </p:sp>
      <p:sp>
        <p:nvSpPr>
          <p:cNvPr id="194" name="Google Shape;194;p18"/>
          <p:cNvSpPr txBox="1"/>
          <p:nvPr/>
        </p:nvSpPr>
        <p:spPr>
          <a:xfrm>
            <a:off x="1613299" y="7420476"/>
            <a:ext cx="3306000" cy="6156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US" sz="4000">
                <a:solidFill>
                  <a:srgbClr val="FFFFFF"/>
                </a:solidFill>
                <a:latin typeface="Montserrat"/>
                <a:ea typeface="Montserrat"/>
                <a:cs typeface="Montserrat"/>
                <a:sym typeface="Montserrat"/>
              </a:rPr>
              <a:t>@sase_usa</a:t>
            </a:r>
            <a:endParaRPr b="1" sz="3000"/>
          </a:p>
        </p:txBody>
      </p:sp>
      <p:sp>
        <p:nvSpPr>
          <p:cNvPr id="195" name="Google Shape;195;p18"/>
          <p:cNvSpPr txBox="1"/>
          <p:nvPr/>
        </p:nvSpPr>
        <p:spPr>
          <a:xfrm>
            <a:off x="13368628" y="6591039"/>
            <a:ext cx="3306000" cy="492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200">
                <a:solidFill>
                  <a:srgbClr val="60B3DD"/>
                </a:solidFill>
                <a:latin typeface="Montserrat"/>
                <a:ea typeface="Montserrat"/>
                <a:cs typeface="Montserrat"/>
                <a:sym typeface="Montserrat"/>
              </a:rPr>
              <a:t>E-MAIL</a:t>
            </a:r>
            <a:endParaRPr/>
          </a:p>
        </p:txBody>
      </p:sp>
      <p:sp>
        <p:nvSpPr>
          <p:cNvPr id="196" name="Google Shape;196;p18"/>
          <p:cNvSpPr txBox="1"/>
          <p:nvPr/>
        </p:nvSpPr>
        <p:spPr>
          <a:xfrm>
            <a:off x="12113763" y="7573625"/>
            <a:ext cx="5957100" cy="4155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US" sz="2700">
                <a:solidFill>
                  <a:srgbClr val="FFFFFF"/>
                </a:solidFill>
                <a:latin typeface="Montserrat"/>
                <a:ea typeface="Montserrat"/>
                <a:cs typeface="Montserrat"/>
                <a:sym typeface="Montserrat"/>
              </a:rPr>
              <a:t>southalabama@saseconnect.org</a:t>
            </a:r>
            <a:endParaRPr b="1" sz="1700"/>
          </a:p>
        </p:txBody>
      </p:sp>
      <p:sp>
        <p:nvSpPr>
          <p:cNvPr id="197" name="Google Shape;197;p18"/>
          <p:cNvSpPr txBox="1"/>
          <p:nvPr/>
        </p:nvSpPr>
        <p:spPr>
          <a:xfrm>
            <a:off x="1613300" y="1028700"/>
            <a:ext cx="15061500" cy="1854300"/>
          </a:xfrm>
          <a:prstGeom prst="rect">
            <a:avLst/>
          </a:prstGeom>
          <a:noFill/>
          <a:ln>
            <a:noFill/>
          </a:ln>
          <a:effectLst>
            <a:outerShdw blurRad="828675" rotWithShape="0" algn="bl" dir="840000" dist="19050">
              <a:srgbClr val="6CE5E8">
                <a:alpha val="95000"/>
              </a:srgbClr>
            </a:outerShdw>
          </a:effectLst>
        </p:spPr>
        <p:txBody>
          <a:bodyPr anchorCtr="0" anchor="t" bIns="0" lIns="0" spcFirstLastPara="1" rIns="0" wrap="square" tIns="0">
            <a:spAutoFit/>
          </a:bodyPr>
          <a:lstStyle/>
          <a:p>
            <a:pPr indent="0" lvl="0" marL="0" marR="0" rtl="0" algn="ctr">
              <a:lnSpc>
                <a:spcPct val="119998"/>
              </a:lnSpc>
              <a:spcBef>
                <a:spcPts val="0"/>
              </a:spcBef>
              <a:spcAft>
                <a:spcPts val="0"/>
              </a:spcAft>
              <a:buNone/>
            </a:pPr>
            <a:r>
              <a:rPr lang="en-US" sz="12046">
                <a:solidFill>
                  <a:schemeClr val="lt1"/>
                </a:solidFill>
                <a:latin typeface="Teko Medium"/>
                <a:ea typeface="Teko Medium"/>
                <a:cs typeface="Teko Medium"/>
                <a:sym typeface="Teko Medium"/>
              </a:rPr>
              <a:t>CONTACT US</a:t>
            </a:r>
            <a:endParaRPr/>
          </a:p>
        </p:txBody>
      </p:sp>
      <p:grpSp>
        <p:nvGrpSpPr>
          <p:cNvPr id="198" name="Google Shape;198;p18"/>
          <p:cNvGrpSpPr/>
          <p:nvPr/>
        </p:nvGrpSpPr>
        <p:grpSpPr>
          <a:xfrm>
            <a:off x="5305623" y="4944929"/>
            <a:ext cx="395362" cy="397134"/>
            <a:chOff x="1813" y="0"/>
            <a:chExt cx="809173" cy="812800"/>
          </a:xfrm>
        </p:grpSpPr>
        <p:sp>
          <p:nvSpPr>
            <p:cNvPr id="199" name="Google Shape;199;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1" name="Google Shape;201;p18"/>
          <p:cNvGrpSpPr/>
          <p:nvPr/>
        </p:nvGrpSpPr>
        <p:grpSpPr>
          <a:xfrm>
            <a:off x="6007483" y="4944929"/>
            <a:ext cx="395362" cy="397134"/>
            <a:chOff x="1813" y="0"/>
            <a:chExt cx="809173" cy="812800"/>
          </a:xfrm>
        </p:grpSpPr>
        <p:sp>
          <p:nvSpPr>
            <p:cNvPr id="202" name="Google Shape;202;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4" name="Google Shape;204;p18"/>
          <p:cNvGrpSpPr/>
          <p:nvPr/>
        </p:nvGrpSpPr>
        <p:grpSpPr>
          <a:xfrm>
            <a:off x="6709343" y="4944929"/>
            <a:ext cx="395362" cy="397134"/>
            <a:chOff x="1813" y="0"/>
            <a:chExt cx="809173" cy="812800"/>
          </a:xfrm>
        </p:grpSpPr>
        <p:sp>
          <p:nvSpPr>
            <p:cNvPr id="205" name="Google Shape;205;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7" name="Google Shape;207;p18"/>
          <p:cNvGrpSpPr/>
          <p:nvPr/>
        </p:nvGrpSpPr>
        <p:grpSpPr>
          <a:xfrm>
            <a:off x="11183287" y="4886447"/>
            <a:ext cx="395362" cy="397134"/>
            <a:chOff x="1813" y="0"/>
            <a:chExt cx="809173" cy="812800"/>
          </a:xfrm>
        </p:grpSpPr>
        <p:sp>
          <p:nvSpPr>
            <p:cNvPr id="208" name="Google Shape;208;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0" name="Google Shape;210;p18"/>
          <p:cNvGrpSpPr/>
          <p:nvPr/>
        </p:nvGrpSpPr>
        <p:grpSpPr>
          <a:xfrm>
            <a:off x="11885147" y="4886447"/>
            <a:ext cx="395362" cy="397134"/>
            <a:chOff x="1813" y="0"/>
            <a:chExt cx="809173" cy="812800"/>
          </a:xfrm>
        </p:grpSpPr>
        <p:sp>
          <p:nvSpPr>
            <p:cNvPr id="211" name="Google Shape;211;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3" name="Google Shape;213;p18"/>
          <p:cNvGrpSpPr/>
          <p:nvPr/>
        </p:nvGrpSpPr>
        <p:grpSpPr>
          <a:xfrm>
            <a:off x="12587007" y="4886447"/>
            <a:ext cx="395362" cy="397134"/>
            <a:chOff x="1813" y="0"/>
            <a:chExt cx="809173" cy="812800"/>
          </a:xfrm>
        </p:grpSpPr>
        <p:sp>
          <p:nvSpPr>
            <p:cNvPr id="214" name="Google Shape;214;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16" name="Google Shape;216;p18"/>
          <p:cNvPicPr preferRelativeResize="0"/>
          <p:nvPr/>
        </p:nvPicPr>
        <p:blipFill>
          <a:blip r:embed="rId4">
            <a:alphaModFix/>
          </a:blip>
          <a:stretch>
            <a:fillRect/>
          </a:stretch>
        </p:blipFill>
        <p:spPr>
          <a:xfrm>
            <a:off x="2077625" y="3968737"/>
            <a:ext cx="2566600" cy="2565352"/>
          </a:xfrm>
          <a:prstGeom prst="rect">
            <a:avLst/>
          </a:prstGeom>
          <a:noFill/>
          <a:ln>
            <a:noFill/>
          </a:ln>
        </p:spPr>
      </p:pic>
      <p:pic>
        <p:nvPicPr>
          <p:cNvPr id="217" name="Google Shape;217;p18"/>
          <p:cNvPicPr preferRelativeResize="0"/>
          <p:nvPr/>
        </p:nvPicPr>
        <p:blipFill rotWithShape="1">
          <a:blip r:embed="rId5">
            <a:alphaModFix/>
          </a:blip>
          <a:srcRect b="29323" l="5602" r="65625" t="29199"/>
          <a:stretch/>
        </p:blipFill>
        <p:spPr>
          <a:xfrm>
            <a:off x="7207350" y="3626925"/>
            <a:ext cx="3598126" cy="3457149"/>
          </a:xfrm>
          <a:prstGeom prst="rect">
            <a:avLst/>
          </a:prstGeom>
          <a:noFill/>
          <a:ln>
            <a:noFill/>
          </a:ln>
        </p:spPr>
      </p:pic>
      <p:pic>
        <p:nvPicPr>
          <p:cNvPr id="218" name="Google Shape;218;p18"/>
          <p:cNvPicPr preferRelativeResize="0"/>
          <p:nvPr/>
        </p:nvPicPr>
        <p:blipFill>
          <a:blip r:embed="rId6">
            <a:alphaModFix/>
          </a:blip>
          <a:stretch>
            <a:fillRect/>
          </a:stretch>
        </p:blipFill>
        <p:spPr>
          <a:xfrm>
            <a:off x="13509825" y="3773024"/>
            <a:ext cx="3164974" cy="3164950"/>
          </a:xfrm>
          <a:prstGeom prst="rect">
            <a:avLst/>
          </a:prstGeom>
          <a:noFill/>
          <a:ln>
            <a:noFill/>
          </a:ln>
        </p:spPr>
      </p:pic>
      <p:sp>
        <p:nvSpPr>
          <p:cNvPr id="219" name="Google Shape;219;p18"/>
          <p:cNvSpPr txBox="1"/>
          <p:nvPr/>
        </p:nvSpPr>
        <p:spPr>
          <a:xfrm>
            <a:off x="3727750" y="8812975"/>
            <a:ext cx="12107100" cy="5232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US" sz="3400">
                <a:solidFill>
                  <a:srgbClr val="FFFFFF"/>
                </a:solidFill>
                <a:latin typeface="Montserrat"/>
                <a:ea typeface="Montserrat"/>
                <a:cs typeface="Montserrat"/>
                <a:sym typeface="Montserrat"/>
              </a:rPr>
              <a:t>Or just ask me lol</a:t>
            </a:r>
            <a:endParaRPr b="1"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19"/>
          <p:cNvPicPr preferRelativeResize="0"/>
          <p:nvPr/>
        </p:nvPicPr>
        <p:blipFill rotWithShape="1">
          <a:blip r:embed="rId3">
            <a:alphaModFix/>
          </a:blip>
          <a:srcRect b="7824" l="0" r="0" t="7825"/>
          <a:stretch/>
        </p:blipFill>
        <p:spPr>
          <a:xfrm>
            <a:off x="0" y="0"/>
            <a:ext cx="18288000" cy="10287000"/>
          </a:xfrm>
          <a:prstGeom prst="rect">
            <a:avLst/>
          </a:prstGeom>
          <a:noFill/>
          <a:ln>
            <a:noFill/>
          </a:ln>
        </p:spPr>
      </p:pic>
      <p:grpSp>
        <p:nvGrpSpPr>
          <p:cNvPr id="225" name="Google Shape;225;p19"/>
          <p:cNvGrpSpPr/>
          <p:nvPr/>
        </p:nvGrpSpPr>
        <p:grpSpPr>
          <a:xfrm>
            <a:off x="10176280" y="-978578"/>
            <a:ext cx="4337130" cy="4356571"/>
            <a:chOff x="1813" y="0"/>
            <a:chExt cx="809173" cy="812800"/>
          </a:xfrm>
        </p:grpSpPr>
        <p:sp>
          <p:nvSpPr>
            <p:cNvPr id="226" name="Google Shape;226;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2E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8" name="Google Shape;228;p19"/>
          <p:cNvSpPr/>
          <p:nvPr/>
        </p:nvSpPr>
        <p:spPr>
          <a:xfrm>
            <a:off x="6365875" y="638401"/>
            <a:ext cx="5556250" cy="5222854"/>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4367" l="-34861" r="-8742" t="-3334"/>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19"/>
          <p:cNvGrpSpPr/>
          <p:nvPr/>
        </p:nvGrpSpPr>
        <p:grpSpPr>
          <a:xfrm>
            <a:off x="5375207" y="4261145"/>
            <a:ext cx="2126830" cy="2136364"/>
            <a:chOff x="1813" y="0"/>
            <a:chExt cx="809173" cy="812800"/>
          </a:xfrm>
        </p:grpSpPr>
        <p:sp>
          <p:nvSpPr>
            <p:cNvPr id="230" name="Google Shape;230;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2" name="Google Shape;232;p19"/>
          <p:cNvSpPr txBox="1"/>
          <p:nvPr/>
        </p:nvSpPr>
        <p:spPr>
          <a:xfrm>
            <a:off x="1365312" y="6948850"/>
            <a:ext cx="15557400" cy="2062500"/>
          </a:xfrm>
          <a:prstGeom prst="rect">
            <a:avLst/>
          </a:prstGeom>
          <a:noFill/>
          <a:ln>
            <a:noFill/>
          </a:ln>
          <a:effectLst>
            <a:outerShdw blurRad="828675" rotWithShape="0" algn="bl">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3400">
                <a:solidFill>
                  <a:schemeClr val="lt1"/>
                </a:solidFill>
                <a:latin typeface="Teko Medium"/>
                <a:ea typeface="Teko Medium"/>
                <a:cs typeface="Teko Medium"/>
                <a:sym typeface="Teko Medium"/>
              </a:rPr>
              <a:t>QUESTIONS?</a:t>
            </a:r>
            <a:endParaRPr sz="2800"/>
          </a:p>
        </p:txBody>
      </p:sp>
      <p:sp>
        <p:nvSpPr>
          <p:cNvPr id="233" name="Google Shape;233;p19"/>
          <p:cNvSpPr txBox="1"/>
          <p:nvPr/>
        </p:nvSpPr>
        <p:spPr>
          <a:xfrm>
            <a:off x="1365337" y="8491690"/>
            <a:ext cx="15557400" cy="2154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